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7559675" cx="10691800"/>
  <p:notesSz cx="7559675" cy="106918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004515" y="685800"/>
            <a:ext cx="4849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1004888" y="685800"/>
            <a:ext cx="484981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e71f30120_0_15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g5e71f3012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5ee6401226_0_0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g5ee640122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5f4c95449d_0_3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" name="Google Shape;164;g5f4c95449d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5f4c95449d_0_11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g5f4c95449d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5f4c95449d_0_47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g5f4c95449d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5f4c95449d_0_19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g5f4c95449d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5f4c95449d_0_27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g5f4c95449d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5f4c95449d_0_64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g5f4c95449d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:notes"/>
          <p:cNvSpPr/>
          <p:nvPr>
            <p:ph idx="2" type="sldImg"/>
          </p:nvPr>
        </p:nvSpPr>
        <p:spPr>
          <a:xfrm>
            <a:off x="1004888" y="685800"/>
            <a:ext cx="484981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" name="Google Shape;5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:notes"/>
          <p:cNvSpPr/>
          <p:nvPr>
            <p:ph idx="2" type="sldImg"/>
          </p:nvPr>
        </p:nvSpPr>
        <p:spPr>
          <a:xfrm>
            <a:off x="1004888" y="685800"/>
            <a:ext cx="484981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" name="Google Shape;7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5:notes"/>
          <p:cNvSpPr/>
          <p:nvPr>
            <p:ph idx="2" type="sldImg"/>
          </p:nvPr>
        </p:nvSpPr>
        <p:spPr>
          <a:xfrm>
            <a:off x="1004888" y="685800"/>
            <a:ext cx="484981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8:notes"/>
          <p:cNvSpPr/>
          <p:nvPr>
            <p:ph idx="2" type="sldImg"/>
          </p:nvPr>
        </p:nvSpPr>
        <p:spPr>
          <a:xfrm>
            <a:off x="1004888" y="685800"/>
            <a:ext cx="484981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5dad497c1e_0_73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g5dad497c1e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5dad497c1e_0_62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g5dad497c1e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5dad497c1e_0_85:notes"/>
          <p:cNvSpPr/>
          <p:nvPr>
            <p:ph idx="2" type="sldImg"/>
          </p:nvPr>
        </p:nvSpPr>
        <p:spPr>
          <a:xfrm>
            <a:off x="1004888" y="685800"/>
            <a:ext cx="4849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0" name="Google Shape;140;g5dad497c1e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64478" y="1094388"/>
            <a:ext cx="9963000" cy="301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16050" lIns="116050" spcFirstLastPara="1" rIns="116050" wrap="square" tIns="116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64468" y="4165643"/>
            <a:ext cx="9963000" cy="11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64468" y="1625801"/>
            <a:ext cx="9963000" cy="2886000"/>
          </a:xfrm>
          <a:prstGeom prst="rect">
            <a:avLst/>
          </a:prstGeom>
          <a:noFill/>
          <a:ln>
            <a:noFill/>
          </a:ln>
        </p:spPr>
        <p:txBody>
          <a:bodyPr anchorCtr="0" anchor="b" bIns="116050" lIns="116050" spcFirstLastPara="1" rIns="116050" wrap="square" tIns="116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64468" y="4633192"/>
            <a:ext cx="9963000" cy="19119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indent="-37465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ctr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64468" y="3161354"/>
            <a:ext cx="9963000" cy="123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indent="-3746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64468" y="1693927"/>
            <a:ext cx="4677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650483" y="1693927"/>
            <a:ext cx="4677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64468" y="816630"/>
            <a:ext cx="3283500" cy="1110600"/>
          </a:xfrm>
          <a:prstGeom prst="rect">
            <a:avLst/>
          </a:prstGeom>
          <a:noFill/>
          <a:ln>
            <a:noFill/>
          </a:ln>
        </p:spPr>
        <p:txBody>
          <a:bodyPr anchorCtr="0" anchor="b" bIns="116050" lIns="116050" spcFirstLastPara="1" rIns="116050" wrap="square" tIns="1160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64468" y="2042457"/>
            <a:ext cx="3283500" cy="46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indent="-3238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73245" y="661638"/>
            <a:ext cx="7445700" cy="60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346000" y="-184"/>
            <a:ext cx="5346000" cy="75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10447" y="1812541"/>
            <a:ext cx="4730100" cy="2178600"/>
          </a:xfrm>
          <a:prstGeom prst="rect">
            <a:avLst/>
          </a:prstGeom>
          <a:noFill/>
          <a:ln>
            <a:noFill/>
          </a:ln>
        </p:spPr>
        <p:txBody>
          <a:bodyPr anchorCtr="0" anchor="b" bIns="116050" lIns="116050" spcFirstLastPara="1" rIns="116050" wrap="square" tIns="116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10447" y="4120005"/>
            <a:ext cx="4730100" cy="1815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775715" y="1064257"/>
            <a:ext cx="4486500" cy="543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-3746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64468" y="6218168"/>
            <a:ext cx="7014300" cy="88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64468" y="654105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64468" y="1693927"/>
            <a:ext cx="9963000" cy="50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>
            <a:lvl1pPr indent="-3746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Arial"/>
              <a:buChar char="●"/>
              <a:defRPr b="0" i="0" sz="2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2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906772" y="6854072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0" y="521500"/>
            <a:ext cx="10692000" cy="783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FFFFFF"/>
                </a:solidFill>
              </a:rPr>
              <a:t>Play Pen</a:t>
            </a:r>
            <a:endParaRPr b="0" i="0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14200" y="6433438"/>
            <a:ext cx="1263599" cy="91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40175" y="1618675"/>
            <a:ext cx="6611438" cy="481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/>
          <p:nvPr/>
        </p:nvSpPr>
        <p:spPr>
          <a:xfrm>
            <a:off x="0" y="1816900"/>
            <a:ext cx="10692000" cy="783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 sz="3600">
                <a:solidFill>
                  <a:schemeClr val="lt1"/>
                </a:solidFill>
              </a:rPr>
              <a:t>Play Pen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152" name="Google Shape;152;p22"/>
          <p:cNvSpPr txBox="1"/>
          <p:nvPr/>
        </p:nvSpPr>
        <p:spPr>
          <a:xfrm>
            <a:off x="0" y="32745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>
                <a:solidFill>
                  <a:srgbClr val="4A86E8"/>
                </a:solidFill>
              </a:rPr>
              <a:t>Assembly</a:t>
            </a:r>
            <a:endParaRPr b="0" i="0" sz="3000" u="none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Apply PVC </a:t>
            </a:r>
            <a:r>
              <a:rPr b="1" lang="en">
                <a:solidFill>
                  <a:srgbClr val="4A86E8"/>
                </a:solidFill>
              </a:rPr>
              <a:t>cement</a:t>
            </a:r>
            <a:r>
              <a:rPr b="1" lang="en">
                <a:solidFill>
                  <a:srgbClr val="4A86E8"/>
                </a:solidFill>
              </a:rPr>
              <a:t> to both ends on the longest tube.</a:t>
            </a:r>
            <a:endParaRPr b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Then slide on 2 Tee fittings ensuring they are both in the same orientation.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4A86E8"/>
              </a:solidFill>
            </a:endParaRPr>
          </a:p>
        </p:txBody>
      </p:sp>
      <p:sp>
        <p:nvSpPr>
          <p:cNvPr id="158" name="Google Shape;158;p23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u="sng">
                <a:solidFill>
                  <a:srgbClr val="4A86E8"/>
                </a:solidFill>
              </a:rPr>
              <a:t>Assembly - Step 1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" name="Google Shape;15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8863" y="933650"/>
            <a:ext cx="3734072" cy="48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3"/>
          <p:cNvSpPr/>
          <p:nvPr/>
        </p:nvSpPr>
        <p:spPr>
          <a:xfrm flipH="1">
            <a:off x="4862400" y="5432950"/>
            <a:ext cx="321600" cy="4680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3"/>
          <p:cNvSpPr/>
          <p:nvPr/>
        </p:nvSpPr>
        <p:spPr>
          <a:xfrm flipH="1" rot="10800000">
            <a:off x="5126725" y="652800"/>
            <a:ext cx="321600" cy="4680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1100" y="781250"/>
            <a:ext cx="3544209" cy="4814774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4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Apply PVC cement to one end of each of the four shorter tubes.</a:t>
            </a:r>
            <a:endParaRPr b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Then slide them onto the Tee fittings.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4A86E8"/>
              </a:solidFill>
            </a:endParaRPr>
          </a:p>
        </p:txBody>
      </p:sp>
      <p:sp>
        <p:nvSpPr>
          <p:cNvPr id="168" name="Google Shape;168;p24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u="sng">
                <a:solidFill>
                  <a:srgbClr val="4A86E8"/>
                </a:solidFill>
              </a:rPr>
              <a:t>Assembly - Step 2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4"/>
          <p:cNvSpPr/>
          <p:nvPr/>
        </p:nvSpPr>
        <p:spPr>
          <a:xfrm flipH="1" rot="3735832">
            <a:off x="3772340" y="5218493"/>
            <a:ext cx="321658" cy="467935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4"/>
          <p:cNvSpPr/>
          <p:nvPr/>
        </p:nvSpPr>
        <p:spPr>
          <a:xfrm flipH="1" rot="-6411783">
            <a:off x="6363893" y="769065"/>
            <a:ext cx="321630" cy="468063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4"/>
          <p:cNvSpPr/>
          <p:nvPr/>
        </p:nvSpPr>
        <p:spPr>
          <a:xfrm flipH="1" rot="4504941">
            <a:off x="3888992" y="1457028"/>
            <a:ext cx="321640" cy="467986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4"/>
          <p:cNvSpPr/>
          <p:nvPr/>
        </p:nvSpPr>
        <p:spPr>
          <a:xfrm flipH="1" rot="-7196228">
            <a:off x="6114510" y="4080349"/>
            <a:ext cx="321611" cy="4680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5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Place the plastic strip on top of the short tubes ensuring they are equally spaced.</a:t>
            </a:r>
            <a:endParaRPr b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Then drill through the first surface of the short tubes using the holes in the strips as a template. 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4A86E8"/>
              </a:solidFill>
            </a:endParaRPr>
          </a:p>
        </p:txBody>
      </p:sp>
      <p:sp>
        <p:nvSpPr>
          <p:cNvPr id="178" name="Google Shape;178;p25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u="sng">
                <a:solidFill>
                  <a:srgbClr val="4A86E8"/>
                </a:solidFill>
              </a:rPr>
              <a:t>Assembly - Step 3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9" name="Google Shape;17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3538" y="781250"/>
            <a:ext cx="2624965" cy="48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5"/>
          <p:cNvSpPr/>
          <p:nvPr/>
        </p:nvSpPr>
        <p:spPr>
          <a:xfrm flipH="1" rot="-4491723">
            <a:off x="4643191" y="4952474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25"/>
          <p:cNvSpPr/>
          <p:nvPr/>
        </p:nvSpPr>
        <p:spPr>
          <a:xfrm flipH="1" rot="-4491723">
            <a:off x="4978991" y="4747449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5"/>
          <p:cNvSpPr/>
          <p:nvPr/>
        </p:nvSpPr>
        <p:spPr>
          <a:xfrm flipH="1" rot="-4491723">
            <a:off x="5438591" y="4563999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25"/>
          <p:cNvSpPr/>
          <p:nvPr/>
        </p:nvSpPr>
        <p:spPr>
          <a:xfrm flipH="1" rot="-4491723">
            <a:off x="5774391" y="4358974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5"/>
          <p:cNvSpPr/>
          <p:nvPr/>
        </p:nvSpPr>
        <p:spPr>
          <a:xfrm flipH="1" rot="-4491723">
            <a:off x="4826591" y="1480674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5"/>
          <p:cNvSpPr/>
          <p:nvPr/>
        </p:nvSpPr>
        <p:spPr>
          <a:xfrm flipH="1" rot="-4491723">
            <a:off x="5162391" y="1351849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5"/>
          <p:cNvSpPr/>
          <p:nvPr/>
        </p:nvSpPr>
        <p:spPr>
          <a:xfrm flipH="1" rot="-4491723">
            <a:off x="5698191" y="1244599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5"/>
          <p:cNvSpPr/>
          <p:nvPr/>
        </p:nvSpPr>
        <p:spPr>
          <a:xfrm flipH="1" rot="-4491723">
            <a:off x="6033991" y="1115774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6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Using a pop rivet </a:t>
            </a:r>
            <a:r>
              <a:rPr b="1" lang="en">
                <a:solidFill>
                  <a:srgbClr val="4A86E8"/>
                </a:solidFill>
              </a:rPr>
              <a:t>secure</a:t>
            </a:r>
            <a:r>
              <a:rPr b="1" lang="en">
                <a:solidFill>
                  <a:srgbClr val="4A86E8"/>
                </a:solidFill>
              </a:rPr>
              <a:t> the </a:t>
            </a:r>
            <a:r>
              <a:rPr b="1" lang="en">
                <a:solidFill>
                  <a:srgbClr val="4A86E8"/>
                </a:solidFill>
              </a:rPr>
              <a:t>plastic</a:t>
            </a:r>
            <a:r>
              <a:rPr b="1" lang="en">
                <a:solidFill>
                  <a:srgbClr val="4A86E8"/>
                </a:solidFill>
              </a:rPr>
              <a:t> strips to the short tubes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4A86E8"/>
              </a:solidFill>
            </a:endParaRPr>
          </a:p>
        </p:txBody>
      </p:sp>
      <p:sp>
        <p:nvSpPr>
          <p:cNvPr id="193" name="Google Shape;193;p26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u="sng">
                <a:solidFill>
                  <a:srgbClr val="4A86E8"/>
                </a:solidFill>
              </a:rPr>
              <a:t>Assembly - Step 4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3538" y="781250"/>
            <a:ext cx="2624965" cy="48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6"/>
          <p:cNvSpPr/>
          <p:nvPr/>
        </p:nvSpPr>
        <p:spPr>
          <a:xfrm flipH="1" rot="-4491723">
            <a:off x="4643191" y="4952474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6"/>
          <p:cNvSpPr/>
          <p:nvPr/>
        </p:nvSpPr>
        <p:spPr>
          <a:xfrm flipH="1" rot="-4491723">
            <a:off x="4978991" y="4747449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6"/>
          <p:cNvSpPr/>
          <p:nvPr/>
        </p:nvSpPr>
        <p:spPr>
          <a:xfrm flipH="1" rot="-4491723">
            <a:off x="5438591" y="4563999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6"/>
          <p:cNvSpPr/>
          <p:nvPr/>
        </p:nvSpPr>
        <p:spPr>
          <a:xfrm flipH="1" rot="-4491723">
            <a:off x="5774391" y="4358974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6"/>
          <p:cNvSpPr/>
          <p:nvPr/>
        </p:nvSpPr>
        <p:spPr>
          <a:xfrm flipH="1" rot="-4491723">
            <a:off x="4826591" y="1480674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6"/>
          <p:cNvSpPr/>
          <p:nvPr/>
        </p:nvSpPr>
        <p:spPr>
          <a:xfrm flipH="1" rot="-4491723">
            <a:off x="5162391" y="1351849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6"/>
          <p:cNvSpPr/>
          <p:nvPr/>
        </p:nvSpPr>
        <p:spPr>
          <a:xfrm flipH="1" rot="-4491723">
            <a:off x="5698191" y="1244599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6"/>
          <p:cNvSpPr/>
          <p:nvPr/>
        </p:nvSpPr>
        <p:spPr>
          <a:xfrm flipH="1" rot="-4491723">
            <a:off x="6033991" y="1115774"/>
            <a:ext cx="321662" cy="468087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9113" y="933650"/>
            <a:ext cx="3168164" cy="48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7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Apply PVC cement one end of 2 of the short tubes.</a:t>
            </a:r>
            <a:endParaRPr b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Then slide on 2 </a:t>
            </a:r>
            <a:r>
              <a:rPr b="1" lang="en">
                <a:solidFill>
                  <a:srgbClr val="4A86E8"/>
                </a:solidFill>
              </a:rPr>
              <a:t>Elbow</a:t>
            </a:r>
            <a:r>
              <a:rPr b="1" lang="en">
                <a:solidFill>
                  <a:srgbClr val="4A86E8"/>
                </a:solidFill>
              </a:rPr>
              <a:t> fittings ensuring they are both in the same orientation 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4A86E8"/>
              </a:solidFill>
            </a:endParaRPr>
          </a:p>
        </p:txBody>
      </p:sp>
      <p:sp>
        <p:nvSpPr>
          <p:cNvPr id="209" name="Google Shape;209;p27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u="sng">
                <a:solidFill>
                  <a:srgbClr val="4A86E8"/>
                </a:solidFill>
              </a:rPr>
              <a:t>Assembly - Step 5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27"/>
          <p:cNvSpPr/>
          <p:nvPr/>
        </p:nvSpPr>
        <p:spPr>
          <a:xfrm flipH="1" rot="4061552">
            <a:off x="3561151" y="5258518"/>
            <a:ext cx="321674" cy="468029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7"/>
          <p:cNvSpPr/>
          <p:nvPr/>
        </p:nvSpPr>
        <p:spPr>
          <a:xfrm flipH="1" rot="4627053">
            <a:off x="3561195" y="1653506"/>
            <a:ext cx="321595" cy="468091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8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Repeat steps 1-5 to create another panel.</a:t>
            </a:r>
            <a:endParaRPr b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This second panel slides onto the Elbow fittings on the first panel. </a:t>
            </a:r>
            <a:endParaRPr b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NOTE - do not use PVC </a:t>
            </a:r>
            <a:r>
              <a:rPr b="1" lang="en">
                <a:solidFill>
                  <a:srgbClr val="4A86E8"/>
                </a:solidFill>
              </a:rPr>
              <a:t>cement</a:t>
            </a:r>
            <a:r>
              <a:rPr b="1" lang="en">
                <a:solidFill>
                  <a:srgbClr val="4A86E8"/>
                </a:solidFill>
              </a:rPr>
              <a:t> to allow it to be disassembled</a:t>
            </a:r>
            <a:endParaRPr b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4A86E8"/>
              </a:solidFill>
            </a:endParaRPr>
          </a:p>
        </p:txBody>
      </p:sp>
      <p:sp>
        <p:nvSpPr>
          <p:cNvPr id="217" name="Google Shape;217;p28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u="sng">
                <a:solidFill>
                  <a:srgbClr val="4A86E8"/>
                </a:solidFill>
              </a:rPr>
              <a:t>Assembly</a:t>
            </a:r>
            <a:r>
              <a:rPr b="1" lang="en" u="sng">
                <a:solidFill>
                  <a:srgbClr val="4A86E8"/>
                </a:solidFill>
              </a:rPr>
              <a:t> - Step 6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8" name="Google Shape;21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1663" y="933650"/>
            <a:ext cx="4308677" cy="4814776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8"/>
          <p:cNvSpPr/>
          <p:nvPr/>
        </p:nvSpPr>
        <p:spPr>
          <a:xfrm flipH="1" rot="6365983">
            <a:off x="3114556" y="2600832"/>
            <a:ext cx="321301" cy="468208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9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A number of panels can be </a:t>
            </a:r>
            <a:r>
              <a:rPr b="1" lang="en">
                <a:solidFill>
                  <a:srgbClr val="4A86E8"/>
                </a:solidFill>
              </a:rPr>
              <a:t>joined</a:t>
            </a:r>
            <a:r>
              <a:rPr b="1" lang="en">
                <a:solidFill>
                  <a:srgbClr val="4A86E8"/>
                </a:solidFill>
              </a:rPr>
              <a:t> to </a:t>
            </a:r>
            <a:r>
              <a:rPr b="1" lang="en">
                <a:solidFill>
                  <a:srgbClr val="4A86E8"/>
                </a:solidFill>
              </a:rPr>
              <a:t>create</a:t>
            </a:r>
            <a:r>
              <a:rPr b="1" lang="en">
                <a:solidFill>
                  <a:srgbClr val="4A86E8"/>
                </a:solidFill>
              </a:rPr>
              <a:t> a range of pens, </a:t>
            </a:r>
            <a:r>
              <a:rPr b="1" lang="en">
                <a:solidFill>
                  <a:srgbClr val="4A86E8"/>
                </a:solidFill>
              </a:rPr>
              <a:t>cubicles</a:t>
            </a:r>
            <a:r>
              <a:rPr b="1" lang="en">
                <a:solidFill>
                  <a:srgbClr val="4A86E8"/>
                </a:solidFill>
              </a:rPr>
              <a:t> and walls.</a:t>
            </a:r>
            <a:endParaRPr b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The image above is an example of a wall. </a:t>
            </a:r>
            <a:endParaRPr b="1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4A86E8"/>
              </a:solidFill>
            </a:endParaRPr>
          </a:p>
        </p:txBody>
      </p:sp>
      <p:sp>
        <p:nvSpPr>
          <p:cNvPr id="225" name="Google Shape;225;p29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 u="sng">
                <a:solidFill>
                  <a:srgbClr val="4A86E8"/>
                </a:solidFill>
              </a:rPr>
              <a:t>Assembly</a:t>
            </a:r>
            <a:r>
              <a:rPr b="1" lang="en" u="sng">
                <a:solidFill>
                  <a:srgbClr val="4A86E8"/>
                </a:solidFill>
              </a:rPr>
              <a:t> - Step 7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6" name="Google Shape;22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0275" y="933650"/>
            <a:ext cx="6611438" cy="481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9113" y="933650"/>
            <a:ext cx="3168164" cy="48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1400"/>
              <a:buFont typeface="Arial"/>
              <a:buChar char="●"/>
            </a:pP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Elbows </a:t>
            </a:r>
            <a:r>
              <a:rPr b="1" lang="en">
                <a:solidFill>
                  <a:srgbClr val="4A86E8"/>
                </a:solidFill>
              </a:rPr>
              <a:t>(x2)</a:t>
            </a:r>
            <a:endParaRPr b="1">
              <a:solidFill>
                <a:srgbClr val="4A86E8"/>
              </a:solidFill>
            </a:endParaRPr>
          </a:p>
          <a:p>
            <a:pPr indent="-317500" lvl="0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1400"/>
              <a:buChar char="●"/>
            </a:pPr>
            <a:r>
              <a:rPr b="1" lang="en">
                <a:solidFill>
                  <a:srgbClr val="4A86E8"/>
                </a:solidFill>
              </a:rPr>
              <a:t>Tee (x2)</a:t>
            </a:r>
            <a:endParaRPr b="1">
              <a:solidFill>
                <a:srgbClr val="4A86E8"/>
              </a:solidFill>
            </a:endParaRPr>
          </a:p>
          <a:p>
            <a:pPr indent="-317500" lvl="0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1400"/>
              <a:buFont typeface="Arial"/>
              <a:buChar char="●"/>
            </a:pPr>
            <a:r>
              <a:rPr b="1" lang="en">
                <a:solidFill>
                  <a:srgbClr val="4A86E8"/>
                </a:solidFill>
              </a:rPr>
              <a:t>Short tubes (x4)</a:t>
            </a:r>
            <a:endParaRPr b="1">
              <a:solidFill>
                <a:srgbClr val="4A86E8"/>
              </a:solidFill>
            </a:endParaRPr>
          </a:p>
          <a:p>
            <a:pPr indent="-317500" lvl="0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1400"/>
              <a:buChar char="●"/>
            </a:pPr>
            <a:r>
              <a:rPr b="1" lang="en">
                <a:solidFill>
                  <a:srgbClr val="4A86E8"/>
                </a:solidFill>
              </a:rPr>
              <a:t>Long tube (x1)</a:t>
            </a:r>
            <a:endParaRPr b="1">
              <a:solidFill>
                <a:srgbClr val="4A86E8"/>
              </a:solidFill>
            </a:endParaRPr>
          </a:p>
        </p:txBody>
      </p:sp>
      <p:cxnSp>
        <p:nvCxnSpPr>
          <p:cNvPr id="63" name="Google Shape;63;p14"/>
          <p:cNvCxnSpPr>
            <a:endCxn id="64" idx="2"/>
          </p:cNvCxnSpPr>
          <p:nvPr/>
        </p:nvCxnSpPr>
        <p:spPr>
          <a:xfrm flipH="1" rot="10800000">
            <a:off x="4670525" y="714350"/>
            <a:ext cx="256500" cy="9657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4" name="Google Shape;64;p14"/>
          <p:cNvSpPr txBox="1"/>
          <p:nvPr/>
        </p:nvSpPr>
        <p:spPr>
          <a:xfrm>
            <a:off x="4239575" y="355850"/>
            <a:ext cx="1374900" cy="35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Short tube</a:t>
            </a:r>
            <a:endParaRPr b="1" i="0" sz="1400" u="none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" name="Google Shape;65;p14"/>
          <p:cNvCxnSpPr/>
          <p:nvPr/>
        </p:nvCxnSpPr>
        <p:spPr>
          <a:xfrm rot="10800000">
            <a:off x="3935250" y="3137963"/>
            <a:ext cx="1164000" cy="3093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6" name="Google Shape;66;p14"/>
          <p:cNvSpPr txBox="1"/>
          <p:nvPr/>
        </p:nvSpPr>
        <p:spPr>
          <a:xfrm>
            <a:off x="3320850" y="2657000"/>
            <a:ext cx="690600" cy="35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Long tube</a:t>
            </a:r>
            <a:endParaRPr b="1">
              <a:solidFill>
                <a:srgbClr val="4A86E8"/>
              </a:solidFill>
            </a:endParaRPr>
          </a:p>
        </p:txBody>
      </p:sp>
      <p:cxnSp>
        <p:nvCxnSpPr>
          <p:cNvPr id="67" name="Google Shape;67;p14"/>
          <p:cNvCxnSpPr>
            <a:endCxn id="68" idx="3"/>
          </p:cNvCxnSpPr>
          <p:nvPr/>
        </p:nvCxnSpPr>
        <p:spPr>
          <a:xfrm flipH="1">
            <a:off x="2902500" y="1858700"/>
            <a:ext cx="1374900" cy="8823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8" name="Google Shape;68;p14"/>
          <p:cNvSpPr txBox="1"/>
          <p:nvPr/>
        </p:nvSpPr>
        <p:spPr>
          <a:xfrm>
            <a:off x="2046900" y="2561750"/>
            <a:ext cx="855600" cy="35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Elbow</a:t>
            </a:r>
            <a:endParaRPr b="1" i="0" sz="1400" u="none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7565723" y="2920250"/>
            <a:ext cx="666600" cy="35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Tee</a:t>
            </a:r>
            <a:endParaRPr b="1" i="0" sz="1400" u="none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" name="Google Shape;70;p14"/>
          <p:cNvCxnSpPr/>
          <p:nvPr/>
        </p:nvCxnSpPr>
        <p:spPr>
          <a:xfrm>
            <a:off x="5206575" y="1608450"/>
            <a:ext cx="2358900" cy="14655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1" name="Google Shape;71;p14"/>
          <p:cNvCxnSpPr/>
          <p:nvPr/>
        </p:nvCxnSpPr>
        <p:spPr>
          <a:xfrm flipH="1" rot="10800000">
            <a:off x="5010023" y="3056150"/>
            <a:ext cx="2555700" cy="18408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" name="Google Shape;72;p14"/>
          <p:cNvCxnSpPr>
            <a:endCxn id="68" idx="3"/>
          </p:cNvCxnSpPr>
          <p:nvPr/>
        </p:nvCxnSpPr>
        <p:spPr>
          <a:xfrm rot="10800000">
            <a:off x="2902500" y="2741000"/>
            <a:ext cx="1285500" cy="25491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3" name="Google Shape;73;p14"/>
          <p:cNvCxnSpPr>
            <a:endCxn id="64" idx="2"/>
          </p:cNvCxnSpPr>
          <p:nvPr/>
        </p:nvCxnSpPr>
        <p:spPr>
          <a:xfrm rot="10800000">
            <a:off x="4927025" y="714350"/>
            <a:ext cx="476100" cy="7689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4" name="Google Shape;74;p14"/>
          <p:cNvCxnSpPr>
            <a:endCxn id="75" idx="1"/>
          </p:cNvCxnSpPr>
          <p:nvPr/>
        </p:nvCxnSpPr>
        <p:spPr>
          <a:xfrm flipH="1" rot="10800000">
            <a:off x="4348775" y="4780100"/>
            <a:ext cx="2169900" cy="4563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5" name="Google Shape;75;p14"/>
          <p:cNvSpPr txBox="1"/>
          <p:nvPr/>
        </p:nvSpPr>
        <p:spPr>
          <a:xfrm>
            <a:off x="6518675" y="4600850"/>
            <a:ext cx="1374900" cy="35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Short tube</a:t>
            </a:r>
            <a:endParaRPr b="1" i="0" sz="1400" u="none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6" name="Google Shape;76;p14"/>
          <p:cNvCxnSpPr>
            <a:endCxn id="75" idx="1"/>
          </p:cNvCxnSpPr>
          <p:nvPr/>
        </p:nvCxnSpPr>
        <p:spPr>
          <a:xfrm>
            <a:off x="5706875" y="4610900"/>
            <a:ext cx="811800" cy="1692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/>
        </p:nvSpPr>
        <p:spPr>
          <a:xfrm>
            <a:off x="0" y="1816900"/>
            <a:ext cx="10692000" cy="783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 sz="3600">
                <a:solidFill>
                  <a:schemeClr val="lt1"/>
                </a:solidFill>
              </a:rPr>
              <a:t>Play Pen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0" y="32745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 b="0" i="0" sz="3000" u="none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Cut the </a:t>
            </a:r>
            <a:r>
              <a:rPr b="1" lang="en">
                <a:solidFill>
                  <a:srgbClr val="4A86E8"/>
                </a:solidFill>
              </a:rPr>
              <a:t>plastic sheet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to </a:t>
            </a:r>
            <a:r>
              <a:rPr b="1" lang="en">
                <a:solidFill>
                  <a:srgbClr val="4A86E8"/>
                </a:solidFill>
              </a:rPr>
              <a:t>80 x 14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 </a:t>
            </a:r>
            <a:r>
              <a:rPr b="1" lang="en">
                <a:solidFill>
                  <a:srgbClr val="4A86E8"/>
                </a:solidFill>
              </a:rPr>
              <a:t>strips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(qty </a:t>
            </a:r>
            <a:r>
              <a:rPr b="1" lang="en">
                <a:solidFill>
                  <a:srgbClr val="4A86E8"/>
                </a:solidFill>
              </a:rPr>
              <a:t>8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1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6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sng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" name="Google Shape;89;p16"/>
          <p:cNvCxnSpPr/>
          <p:nvPr/>
        </p:nvCxnSpPr>
        <p:spPr>
          <a:xfrm rot="10800000">
            <a:off x="6368225" y="580425"/>
            <a:ext cx="0" cy="51648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90" name="Google Shape;90;p16"/>
          <p:cNvSpPr txBox="1"/>
          <p:nvPr/>
        </p:nvSpPr>
        <p:spPr>
          <a:xfrm>
            <a:off x="6552575" y="2997850"/>
            <a:ext cx="9417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80 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cm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375" y="383725"/>
            <a:ext cx="1549050" cy="54865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2" name="Google Shape;92;p16"/>
          <p:cNvCxnSpPr/>
          <p:nvPr/>
        </p:nvCxnSpPr>
        <p:spPr>
          <a:xfrm rot="10800000">
            <a:off x="4974000" y="5897625"/>
            <a:ext cx="911700" cy="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93" name="Google Shape;93;p16"/>
          <p:cNvSpPr txBox="1"/>
          <p:nvPr/>
        </p:nvSpPr>
        <p:spPr>
          <a:xfrm>
            <a:off x="4959000" y="5969250"/>
            <a:ext cx="9417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14</a:t>
            </a:r>
            <a:r>
              <a:rPr b="1" lang="en" sz="1800">
                <a:solidFill>
                  <a:srgbClr val="4A86E8"/>
                </a:solidFill>
              </a:rPr>
              <a:t> 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cm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7723" y="1274178"/>
            <a:ext cx="8156549" cy="501132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7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Drill a </a:t>
            </a:r>
            <a:r>
              <a:rPr b="1" lang="en">
                <a:solidFill>
                  <a:srgbClr val="4A86E8"/>
                </a:solidFill>
              </a:rPr>
              <a:t>4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mm hole </a:t>
            </a:r>
            <a:r>
              <a:rPr b="1" lang="en">
                <a:solidFill>
                  <a:srgbClr val="4A86E8"/>
                </a:solidFill>
              </a:rPr>
              <a:t>2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 from the </a:t>
            </a:r>
            <a:r>
              <a:rPr b="1" lang="en">
                <a:solidFill>
                  <a:srgbClr val="4A86E8"/>
                </a:solidFill>
              </a:rPr>
              <a:t>side edge and 1 cm from the top edge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(qty </a:t>
            </a:r>
            <a:r>
              <a:rPr b="1" lang="en">
                <a:solidFill>
                  <a:srgbClr val="4A86E8"/>
                </a:solidFill>
              </a:rPr>
              <a:t>4 per strip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1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7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sng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1" name="Google Shape;101;p17"/>
          <p:cNvCxnSpPr/>
          <p:nvPr/>
        </p:nvCxnSpPr>
        <p:spPr>
          <a:xfrm flipH="1" rot="10800000">
            <a:off x="7780100" y="2305600"/>
            <a:ext cx="929100" cy="177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102" name="Google Shape;102;p17"/>
          <p:cNvCxnSpPr/>
          <p:nvPr/>
        </p:nvCxnSpPr>
        <p:spPr>
          <a:xfrm rot="10800000">
            <a:off x="8870250" y="2573500"/>
            <a:ext cx="0" cy="6255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03" name="Google Shape;103;p17"/>
          <p:cNvSpPr txBox="1"/>
          <p:nvPr/>
        </p:nvSpPr>
        <p:spPr>
          <a:xfrm>
            <a:off x="7793750" y="1776013"/>
            <a:ext cx="9018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2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7"/>
          <p:cNvSpPr txBox="1"/>
          <p:nvPr/>
        </p:nvSpPr>
        <p:spPr>
          <a:xfrm>
            <a:off x="9018450" y="2695438"/>
            <a:ext cx="9018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1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5" name="Google Shape;105;p17"/>
          <p:cNvCxnSpPr/>
          <p:nvPr/>
        </p:nvCxnSpPr>
        <p:spPr>
          <a:xfrm rot="10800000">
            <a:off x="1891900" y="2573500"/>
            <a:ext cx="0" cy="6255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06" name="Google Shape;106;p17"/>
          <p:cNvSpPr txBox="1"/>
          <p:nvPr/>
        </p:nvSpPr>
        <p:spPr>
          <a:xfrm>
            <a:off x="681825" y="2695438"/>
            <a:ext cx="9018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1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" name="Google Shape;107;p17"/>
          <p:cNvCxnSpPr/>
          <p:nvPr/>
        </p:nvCxnSpPr>
        <p:spPr>
          <a:xfrm flipH="1" rot="10800000">
            <a:off x="2034875" y="2305600"/>
            <a:ext cx="929100" cy="177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08" name="Google Shape;108;p17"/>
          <p:cNvSpPr txBox="1"/>
          <p:nvPr/>
        </p:nvSpPr>
        <p:spPr>
          <a:xfrm>
            <a:off x="2048525" y="1776013"/>
            <a:ext cx="9018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2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82950" y="789902"/>
            <a:ext cx="5963150" cy="4007139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8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Cut the pipe to </a:t>
            </a:r>
            <a:r>
              <a:rPr b="1" lang="en">
                <a:solidFill>
                  <a:srgbClr val="4A86E8"/>
                </a:solidFill>
              </a:rPr>
              <a:t>22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 lengths (qty </a:t>
            </a:r>
            <a:r>
              <a:rPr b="1" lang="en">
                <a:solidFill>
                  <a:srgbClr val="4A86E8"/>
                </a:solidFill>
              </a:rPr>
              <a:t>4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1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8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sng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6" name="Google Shape;116;p18"/>
          <p:cNvCxnSpPr>
            <a:endCxn id="113" idx="3"/>
          </p:cNvCxnSpPr>
          <p:nvPr/>
        </p:nvCxnSpPr>
        <p:spPr>
          <a:xfrm flipH="1" rot="10800000">
            <a:off x="3812700" y="2793472"/>
            <a:ext cx="4733400" cy="16743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17" name="Google Shape;117;p18"/>
          <p:cNvSpPr txBox="1"/>
          <p:nvPr/>
        </p:nvSpPr>
        <p:spPr>
          <a:xfrm>
            <a:off x="6269675" y="3661375"/>
            <a:ext cx="9018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22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000" y="227013"/>
            <a:ext cx="9829800" cy="5276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9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Cut the pipe to </a:t>
            </a:r>
            <a:r>
              <a:rPr b="1" lang="en">
                <a:solidFill>
                  <a:srgbClr val="4A86E8"/>
                </a:solidFill>
              </a:rPr>
              <a:t>73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 lengths (qty </a:t>
            </a:r>
            <a:r>
              <a:rPr b="1" lang="en">
                <a:solidFill>
                  <a:srgbClr val="4A86E8"/>
                </a:solidFill>
              </a:rPr>
              <a:t>2)</a:t>
            </a:r>
            <a:endParaRPr b="1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9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sng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5" name="Google Shape;125;p19"/>
          <p:cNvCxnSpPr/>
          <p:nvPr/>
        </p:nvCxnSpPr>
        <p:spPr>
          <a:xfrm flipH="1" rot="10800000">
            <a:off x="1744225" y="1796600"/>
            <a:ext cx="8185200" cy="32526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26" name="Google Shape;126;p19"/>
          <p:cNvSpPr txBox="1"/>
          <p:nvPr/>
        </p:nvSpPr>
        <p:spPr>
          <a:xfrm>
            <a:off x="5416700" y="3706850"/>
            <a:ext cx="11919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73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0077450" cy="5153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0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Drill a </a:t>
            </a:r>
            <a:r>
              <a:rPr b="1" lang="en">
                <a:solidFill>
                  <a:srgbClr val="4A86E8"/>
                </a:solidFill>
              </a:rPr>
              <a:t>6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mm hole </a:t>
            </a:r>
            <a:r>
              <a:rPr b="1" lang="en">
                <a:solidFill>
                  <a:srgbClr val="4A86E8"/>
                </a:solidFill>
              </a:rPr>
              <a:t>8mm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from the edge (qty </a:t>
            </a:r>
            <a:r>
              <a:rPr b="1" lang="en">
                <a:solidFill>
                  <a:srgbClr val="4A86E8"/>
                </a:solidFill>
              </a:rPr>
              <a:t>1</a:t>
            </a:r>
            <a:r>
              <a:rPr b="1" i="0" lang="en" sz="14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1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sng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4" name="Google Shape;134;p20"/>
          <p:cNvCxnSpPr/>
          <p:nvPr/>
        </p:nvCxnSpPr>
        <p:spPr>
          <a:xfrm flipH="1" rot="10800000">
            <a:off x="1223600" y="4906650"/>
            <a:ext cx="527100" cy="2361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35" name="Google Shape;135;p20"/>
          <p:cNvSpPr txBox="1"/>
          <p:nvPr/>
        </p:nvSpPr>
        <p:spPr>
          <a:xfrm>
            <a:off x="1350750" y="5215575"/>
            <a:ext cx="9018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8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" sz="1800">
                <a:solidFill>
                  <a:srgbClr val="4A86E8"/>
                </a:solidFill>
              </a:rPr>
              <a:t>m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20"/>
          <p:cNvSpPr txBox="1"/>
          <p:nvPr/>
        </p:nvSpPr>
        <p:spPr>
          <a:xfrm>
            <a:off x="9262850" y="1745700"/>
            <a:ext cx="9018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8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" sz="1800">
                <a:solidFill>
                  <a:srgbClr val="4A86E8"/>
                </a:solidFill>
              </a:rPr>
              <a:t>m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7" name="Google Shape;137;p20"/>
          <p:cNvCxnSpPr/>
          <p:nvPr/>
        </p:nvCxnSpPr>
        <p:spPr>
          <a:xfrm flipH="1" rot="10800000">
            <a:off x="9262850" y="1424450"/>
            <a:ext cx="527100" cy="2361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 txBox="1"/>
          <p:nvPr/>
        </p:nvSpPr>
        <p:spPr>
          <a:xfrm>
            <a:off x="0" y="5900825"/>
            <a:ext cx="10692000" cy="165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4A86E8"/>
                </a:solidFill>
              </a:rPr>
              <a:t>Cut the pipe to 32 cm lengths (qty 4)</a:t>
            </a:r>
            <a:endParaRPr b="1">
              <a:solidFill>
                <a:srgbClr val="4A86E8"/>
              </a:solidFill>
            </a:endParaRPr>
          </a:p>
        </p:txBody>
      </p:sp>
      <p:sp>
        <p:nvSpPr>
          <p:cNvPr id="143" name="Google Shape;143;p21"/>
          <p:cNvSpPr txBox="1"/>
          <p:nvPr/>
        </p:nvSpPr>
        <p:spPr>
          <a:xfrm>
            <a:off x="0" y="-2050"/>
            <a:ext cx="10692000" cy="783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116050" lIns="116050" spcFirstLastPara="1" rIns="116050" wrap="square" tIns="1160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sng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 b="1" i="0" sz="1400" u="sng" cap="none" strike="noStrike">
              <a:solidFill>
                <a:srgbClr val="4A86E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p21"/>
          <p:cNvPicPr preferRelativeResize="0"/>
          <p:nvPr/>
        </p:nvPicPr>
        <p:blipFill rotWithShape="1">
          <a:blip r:embed="rId3">
            <a:alphaModFix/>
          </a:blip>
          <a:srcRect b="12188" l="0" r="3250" t="0"/>
          <a:stretch/>
        </p:blipFill>
        <p:spPr>
          <a:xfrm>
            <a:off x="2404950" y="933650"/>
            <a:ext cx="5759700" cy="3973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5" name="Google Shape;145;p21"/>
          <p:cNvCxnSpPr/>
          <p:nvPr/>
        </p:nvCxnSpPr>
        <p:spPr>
          <a:xfrm flipH="1" rot="10800000">
            <a:off x="3458800" y="2471300"/>
            <a:ext cx="4724700" cy="24534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46" name="Google Shape;146;p21"/>
          <p:cNvSpPr txBox="1"/>
          <p:nvPr/>
        </p:nvSpPr>
        <p:spPr>
          <a:xfrm>
            <a:off x="5883100" y="3870725"/>
            <a:ext cx="90180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" sz="1800">
                <a:solidFill>
                  <a:srgbClr val="4A86E8"/>
                </a:solidFill>
              </a:rPr>
              <a:t>32</a:t>
            </a:r>
            <a:r>
              <a:rPr b="1" i="0" lang="en" sz="1800" u="none" cap="none" strike="noStrike">
                <a:solidFill>
                  <a:srgbClr val="4A86E8"/>
                </a:solidFill>
                <a:latin typeface="Arial"/>
                <a:ea typeface="Arial"/>
                <a:cs typeface="Arial"/>
                <a:sym typeface="Arial"/>
              </a:rPr>
              <a:t> cm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